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25"/>
  </p:notesMasterIdLst>
  <p:handoutMasterIdLst>
    <p:handoutMasterId r:id="rId26"/>
  </p:handoutMasterIdLst>
  <p:sldIdLst>
    <p:sldId id="603" r:id="rId5"/>
    <p:sldId id="2618" r:id="rId6"/>
    <p:sldId id="2147483507" r:id="rId7"/>
    <p:sldId id="2147483483" r:id="rId8"/>
    <p:sldId id="2147483555" r:id="rId9"/>
    <p:sldId id="2500" r:id="rId10"/>
    <p:sldId id="2147483532" r:id="rId11"/>
    <p:sldId id="2147483550" r:id="rId12"/>
    <p:sldId id="2147483546" r:id="rId13"/>
    <p:sldId id="2147483548" r:id="rId14"/>
    <p:sldId id="2147483551" r:id="rId15"/>
    <p:sldId id="2147483547" r:id="rId16"/>
    <p:sldId id="2147483549" r:id="rId17"/>
    <p:sldId id="2147483552" r:id="rId18"/>
    <p:sldId id="2147483553" r:id="rId19"/>
    <p:sldId id="2147483554" r:id="rId20"/>
    <p:sldId id="2516" r:id="rId21"/>
    <p:sldId id="2147483545" r:id="rId22"/>
    <p:sldId id="582" r:id="rId23"/>
    <p:sldId id="2419" r:id="rId2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FFFFFF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8" autoAdjust="0"/>
    <p:restoredTop sz="96419" autoAdjust="0"/>
  </p:normalViewPr>
  <p:slideViewPr>
    <p:cSldViewPr snapToGrid="0" snapToObjects="1">
      <p:cViewPr varScale="1">
        <p:scale>
          <a:sx n="120" d="100"/>
          <a:sy n="120" d="100"/>
        </p:scale>
        <p:origin x="216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1410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6088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5662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t-china.com/mp/a357098.html" TargetMode="External"/><Relationship Id="rId2" Type="http://schemas.openxmlformats.org/officeDocument/2006/relationships/hyperlink" Target="https://navitassemi.com/nvidias-grace-hopper-runs-at-700-w-blackwell-will-be-1-kw-how-is-the-power-supply-industry-enabling-data-centers-to-run-these-advanced-ai-processo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chenzomi12/AIInfr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s.asus.com/products/servers/" TargetMode="External"/><Relationship Id="rId2" Type="http://schemas.openxmlformats.org/officeDocument/2006/relationships/hyperlink" Target="https://info.support.huawei.com/computing/server3D/index_zh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igabyte.com/Enterprise/GPU-Server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113888" y="1438921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0488" y="1607952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液冷实践思考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C2C9B6D-7B31-2A0E-2BE5-976F7F56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D02DBF-1162-881A-2FCB-B0A7275C03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>
                <a:effectLst/>
                <a:latin typeface="Helvetica" pitchFamily="2" charset="0"/>
              </a:rPr>
              <a:t>FusionPoD</a:t>
            </a:r>
            <a:r>
              <a:rPr lang="en" altLang="zh-CN" dirty="0">
                <a:effectLst/>
                <a:latin typeface="Helvetica" pitchFamily="2" charset="0"/>
              </a:rPr>
              <a:t> 600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zh-CN" altLang="en-US" dirty="0">
                <a:effectLst/>
                <a:latin typeface="Helvetica" pitchFamily="2" charset="0"/>
              </a:rPr>
              <a:t>板级液冷）和（风冷）机型的外部结构组件一致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97A029-05BF-3D61-9C13-DD1B461D4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" t="32630" r="50538" b="18131"/>
          <a:stretch/>
        </p:blipFill>
        <p:spPr>
          <a:xfrm>
            <a:off x="2459420" y="935421"/>
            <a:ext cx="6989379" cy="566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9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C5D7EB0-3347-9393-C5AA-38AE9B0D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C3193F-21BA-4BC8-1500-03C5D199B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1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>
                <a:effectLst/>
                <a:latin typeface="Helvetica" pitchFamily="2" charset="0"/>
              </a:rPr>
              <a:t>Manifold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zh-CN" altLang="en-US" dirty="0">
                <a:effectLst/>
                <a:latin typeface="Helvetica" pitchFamily="2" charset="0"/>
              </a:rPr>
              <a:t>集流管），包含液冷供水、回水、  排水等管路。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、内部结构：包含</a:t>
            </a:r>
            <a:r>
              <a:rPr lang="en" altLang="zh-CN" dirty="0">
                <a:effectLst/>
                <a:latin typeface="Helvetica" pitchFamily="2" charset="0"/>
              </a:rPr>
              <a:t>Manifold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>
                <a:effectLst/>
                <a:latin typeface="Helvetica" pitchFamily="2" charset="0"/>
              </a:rPr>
              <a:t>Cable</a:t>
            </a:r>
            <a:r>
              <a:rPr lang="zh-CN" altLang="en-US" dirty="0">
                <a:effectLst/>
                <a:latin typeface="Helvetica" pitchFamily="2" charset="0"/>
              </a:rPr>
              <a:t>背板、</a:t>
            </a:r>
            <a:r>
              <a:rPr lang="en" altLang="zh-CN" dirty="0">
                <a:effectLst/>
                <a:latin typeface="Helvetica" pitchFamily="2" charset="0"/>
              </a:rPr>
              <a:t>Busbar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及漏液传感器。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80FA09-8071-0995-38C3-0988054A5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2" t="43435" r="-858" b="15777"/>
          <a:stretch/>
        </p:blipFill>
        <p:spPr>
          <a:xfrm>
            <a:off x="2837794" y="1798191"/>
            <a:ext cx="7451833" cy="46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全液冷机柜</a:t>
            </a:r>
          </a:p>
        </p:txBody>
      </p:sp>
    </p:spTree>
    <p:extLst>
      <p:ext uri="{BB962C8B-B14F-4D97-AF65-F5344CB8AC3E}">
        <p14:creationId xmlns:p14="http://schemas.microsoft.com/office/powerpoint/2010/main" val="134681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0303BA8-D8B3-8B82-744A-326088D2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206F13-0413-EFC5-E0D3-FC6D9E63C5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>
                <a:effectLst/>
                <a:latin typeface="Helvetica" pitchFamily="2" charset="0"/>
              </a:rPr>
              <a:t>FusionPoD</a:t>
            </a:r>
            <a:r>
              <a:rPr lang="en" altLang="zh-CN" dirty="0">
                <a:effectLst/>
                <a:latin typeface="Helvetica" pitchFamily="2" charset="0"/>
              </a:rPr>
              <a:t> 600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zh-CN" altLang="en-US" dirty="0">
                <a:effectLst/>
                <a:latin typeface="Helvetica" pitchFamily="2" charset="0"/>
              </a:rPr>
              <a:t>全液冷）和（板级液冷）的外部组件区别在于多了一个风液换热器，其他结构一致。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093DC5-D1CB-8A96-5360-AD29D4572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t="36530" r="53647" b="20848"/>
          <a:stretch/>
        </p:blipFill>
        <p:spPr>
          <a:xfrm>
            <a:off x="3005958" y="1986455"/>
            <a:ext cx="5580994" cy="43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4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2621A09-162E-9D00-203F-A27AC8D01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219EA2-D590-A5F3-4EA4-13908A1AA7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风液换热器组件包括冷热水管、排气阀、冷热水管针阀、换热芯体、排水管、浮子漏液传感器</a:t>
            </a: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85DE13-6C14-F9E2-46EC-F1E2CC66B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0" t="37267" r="1119" b="19822"/>
          <a:stretch/>
        </p:blipFill>
        <p:spPr>
          <a:xfrm>
            <a:off x="3005957" y="1956813"/>
            <a:ext cx="6726621" cy="439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BD5EFEC-B6BD-6E1F-B0FA-4D772134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C6FD8581-4E1F-6634-2CCD-B194629FDF2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2607000" y="1240156"/>
          <a:ext cx="6997050" cy="5120640"/>
        </p:xfrm>
        <a:graphic>
          <a:graphicData uri="http://schemas.openxmlformats.org/drawingml/2006/table">
            <a:tbl>
              <a:tblPr/>
              <a:tblGrid>
                <a:gridCol w="2332350">
                  <a:extLst>
                    <a:ext uri="{9D8B030D-6E8A-4147-A177-3AD203B41FA5}">
                      <a16:colId xmlns:a16="http://schemas.microsoft.com/office/drawing/2014/main" val="3517818921"/>
                    </a:ext>
                  </a:extLst>
                </a:gridCol>
                <a:gridCol w="2332350">
                  <a:extLst>
                    <a:ext uri="{9D8B030D-6E8A-4147-A177-3AD203B41FA5}">
                      <a16:colId xmlns:a16="http://schemas.microsoft.com/office/drawing/2014/main" val="2139473549"/>
                    </a:ext>
                  </a:extLst>
                </a:gridCol>
                <a:gridCol w="2332350">
                  <a:extLst>
                    <a:ext uri="{9D8B030D-6E8A-4147-A177-3AD203B41FA5}">
                      <a16:colId xmlns:a16="http://schemas.microsoft.com/office/drawing/2014/main" val="1407577648"/>
                    </a:ext>
                  </a:extLst>
                </a:gridCol>
              </a:tblGrid>
              <a:tr h="243265"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模块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  <a:latin typeface="Helvetica" pitchFamily="2" charset="0"/>
                        </a:rPr>
                        <a:t>FusionPoD 710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  <a:latin typeface="Helvetica" pitchFamily="2" charset="0"/>
                        </a:rPr>
                        <a:t>TaiShan 900 X2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227309"/>
                  </a:ext>
                </a:extLst>
              </a:tr>
              <a:tr h="973062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  <a:latin typeface="Helvetica" pitchFamily="2" charset="0"/>
                        </a:rPr>
                        <a:t>结构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机柜外部 今电源框＋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33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台服务器</a:t>
                      </a:r>
                    </a:p>
                    <a:p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+2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台交换机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+2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台线缆转接</a:t>
                      </a:r>
                    </a:p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托盘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个电源框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+32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台服务器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+4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台交</a:t>
                      </a:r>
                    </a:p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换机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489200"/>
                  </a:ext>
                </a:extLst>
              </a:tr>
              <a:tr h="1216327">
                <a:tc>
                  <a:txBody>
                    <a:bodyPr/>
                    <a:lstStyle/>
                    <a:p>
                      <a:br>
                        <a:rPr lang="zh-CN" altLang="en-US" sz="1600">
                          <a:effectLst/>
                          <a:latin typeface="Helvetica" pitchFamily="2" charset="0"/>
                        </a:rPr>
                      </a:br>
                      <a:endParaRPr lang="zh-CN" altLang="en-US" sz="16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  <a:latin typeface="Helvetica" pitchFamily="2" charset="0"/>
                        </a:rPr>
                        <a:t>1、X86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架构处理器</a:t>
                      </a:r>
                    </a:p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计算节点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、支持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CPU+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极简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SDI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液冷散热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鲲鹏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920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处理器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、支持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XPU+CPU +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内存＋极简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SDI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卡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+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电源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+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CX6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液冷散热，实现计算节点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80%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以上液冷散热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088849"/>
                  </a:ext>
                </a:extLst>
              </a:tr>
              <a:tr h="2189389"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交换节点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11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、适配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CE8850-64CQ-EI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交换机，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、风冷散热</a:t>
                      </a:r>
                    </a:p>
                    <a:p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3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、适配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台线缆转接托盘，提供服务器节点的数据交</a:t>
                      </a:r>
                    </a:p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换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1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、适配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4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DX511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交换机</a:t>
                      </a:r>
                    </a:p>
                    <a:p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2.1</a:t>
                      </a:r>
                    </a:p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内置液冷散热模块，支持主芯片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+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CDR+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光模块液冷散热</a:t>
                      </a:r>
                    </a:p>
                    <a:p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3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、可通过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Cable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背板实现服务器节点的数据交换，不需要连接</a:t>
                      </a:r>
                    </a:p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线缆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415199"/>
                  </a:ext>
                </a:extLst>
              </a:tr>
              <a:tr h="486531"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液冷管路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服务器节点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Manifold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盲插</a:t>
                      </a:r>
                    </a:p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液冷管路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  <a:latin typeface="Helvetica" pitchFamily="2" charset="0"/>
                        </a:rPr>
                        <a:t>服务器节点和交换节点</a:t>
                      </a:r>
                    </a:p>
                    <a:p>
                      <a:r>
                        <a:rPr lang="en" sz="1600" dirty="0">
                          <a:effectLst/>
                          <a:latin typeface="Helvetica" pitchFamily="2" charset="0"/>
                        </a:rPr>
                        <a:t>Manifold</a:t>
                      </a:r>
                      <a:r>
                        <a:rPr lang="zh-CN" altLang="en-US" sz="1600" dirty="0">
                          <a:effectLst/>
                          <a:latin typeface="Helvetica" pitchFamily="2" charset="0"/>
                        </a:rPr>
                        <a:t>盲插液冷管路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638386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83317C01-2A2A-9133-490A-602B97BDC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3" t="30651" r="2262" b="16159"/>
          <a:stretch/>
        </p:blipFill>
        <p:spPr>
          <a:xfrm>
            <a:off x="623635" y="1336748"/>
            <a:ext cx="5591503" cy="49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98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6207F-B6F3-BB8C-50B6-E28BE614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72FAAD0-35ED-F0A8-C0F8-6F66937C7C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2" t="26008" r="5391" b="17149"/>
          <a:stretch/>
        </p:blipFill>
        <p:spPr>
          <a:xfrm>
            <a:off x="777766" y="1249535"/>
            <a:ext cx="10078460" cy="5085675"/>
          </a:xfrm>
        </p:spPr>
      </p:pic>
    </p:spTree>
    <p:extLst>
      <p:ext uri="{BB962C8B-B14F-4D97-AF65-F5344CB8AC3E}">
        <p14:creationId xmlns:p14="http://schemas.microsoft.com/office/powerpoint/2010/main" val="131741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BCDCA6-9D0A-7687-4C37-6BF014AF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大功率芯片</a:t>
            </a:r>
            <a:r>
              <a:rPr lang="en-US" altLang="zh-CN" dirty="0">
                <a:effectLst/>
                <a:latin typeface="Helvetica" pitchFamily="2" charset="0"/>
              </a:rPr>
              <a:t>+</a:t>
            </a:r>
            <a:r>
              <a:rPr lang="zh-CN" altLang="en-US" dirty="0">
                <a:effectLst/>
                <a:latin typeface="Helvetica" pitchFamily="2" charset="0"/>
              </a:rPr>
              <a:t>高密机柜，未来散热走向何方？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AF4AEDC-9AB3-2E97-3A9A-A09940EFE5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t="51829" r="588" b="22428"/>
          <a:stretch/>
        </p:blipFill>
        <p:spPr>
          <a:xfrm>
            <a:off x="446014" y="1643865"/>
            <a:ext cx="10785852" cy="2208944"/>
          </a:xfrm>
        </p:spPr>
      </p:pic>
    </p:spTree>
    <p:extLst>
      <p:ext uri="{BB962C8B-B14F-4D97-AF65-F5344CB8AC3E}">
        <p14:creationId xmlns:p14="http://schemas.microsoft.com/office/powerpoint/2010/main" val="189857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未来的服务器能搞成这样的盾牌吗？</a:t>
            </a:r>
          </a:p>
        </p:txBody>
      </p:sp>
      <p:pic>
        <p:nvPicPr>
          <p:cNvPr id="5" name="Picture 4" descr="黃仁勳AI版圖鎖定4亮點- 上市櫃- 旺得富理財網">
            <a:extLst>
              <a:ext uri="{FF2B5EF4-FFF2-40B4-BE49-F238E27FC236}">
                <a16:creationId xmlns:a16="http://schemas.microsoft.com/office/drawing/2014/main" id="{8645D323-5032-4B76-0B31-F43FD779E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2558807"/>
            <a:ext cx="6037110" cy="37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https://navitassemi.com/nvidias-grace-hopper-runs-at-700-w-blackwell-will-be-1-kw-how-is-the-power-supply-industry-enabling-data-centers-to-run-these-advanced-ai-processors/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https://www.eet-china.com/mp/a357098.html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r>
              <a:rPr lang="en" altLang="zh-CN" sz="1800" dirty="0"/>
              <a:t>PPT </a:t>
            </a:r>
            <a:r>
              <a:rPr lang="zh-CN" altLang="en" sz="1800" dirty="0"/>
              <a:t>开源</a:t>
            </a:r>
            <a:r>
              <a:rPr lang="zh-CN" altLang="en-US" sz="1800" dirty="0"/>
              <a:t>在：</a:t>
            </a:r>
            <a:r>
              <a:rPr lang="en" altLang="zh-CN" sz="1800" dirty="0">
                <a:hlinkClick r:id="rId4"/>
              </a:rPr>
              <a:t>https://github.com/chenzomi12/AIInfra</a:t>
            </a:r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通用服务器节点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400" dirty="0"/>
              <a:t>AI</a:t>
            </a:r>
            <a:r>
              <a:rPr lang="zh-CN" altLang="en-US" sz="2400" dirty="0"/>
              <a:t> 服务器节点 </a:t>
            </a:r>
            <a:r>
              <a:rPr lang="en-US" altLang="zh-CN" sz="2400" dirty="0"/>
              <a:t>GPU</a:t>
            </a:r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400" dirty="0"/>
              <a:t>AI </a:t>
            </a:r>
            <a:r>
              <a:rPr lang="zh-CN" altLang="en-US" sz="2400" dirty="0"/>
              <a:t>服务器节点 </a:t>
            </a:r>
            <a:r>
              <a:rPr lang="en-US" altLang="zh-CN" sz="2400" dirty="0"/>
              <a:t>NPU</a:t>
            </a:r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89A941F-D8F7-0CB6-458B-2E975C30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9A31E1-5579-2B39-DB44-2AD4296366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https://info.support.huawei.com/computing/server3D/index_zh.html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https://servers.asus.com/products/servers/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https://www.gigabyte.com</a:t>
            </a:r>
            <a:r>
              <a:rPr lang="en" altLang="zh-CN">
                <a:hlinkClick r:id="rId4"/>
              </a:rPr>
              <a:t>/Enterprise/GPU-Server</a:t>
            </a:r>
            <a:endParaRPr lang="en" altLang="zh-CN"/>
          </a:p>
          <a:p>
            <a:endParaRPr lang="en" altLang="zh-CN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6375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风冷机柜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液冷系统设计：复杂系统工程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A0BFA40-5EA6-C1D2-B026-BF7410F299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外部结构：包括机柜、电源框、电池框、计算节点、交换节点、线缆转接托盘、假面板组成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4FEC8F-63BA-CE3C-EC56-5C8B072E32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" t="41022" r="48644" b="12371"/>
          <a:stretch/>
        </p:blipFill>
        <p:spPr>
          <a:xfrm>
            <a:off x="3121573" y="1765739"/>
            <a:ext cx="6159061" cy="472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67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A3C2B64-6711-87C3-270A-6655F176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A9B484-4E0C-63EA-94E6-15CFB24260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内部结构：包括</a:t>
            </a:r>
            <a:r>
              <a:rPr lang="en" altLang="zh-CN" dirty="0">
                <a:effectLst/>
                <a:latin typeface="Helvetica" pitchFamily="2" charset="0"/>
              </a:rPr>
              <a:t>Cable</a:t>
            </a:r>
            <a:r>
              <a:rPr lang="zh-CN" altLang="en-US" dirty="0">
                <a:effectLst/>
                <a:latin typeface="Helvetica" pitchFamily="2" charset="0"/>
              </a:rPr>
              <a:t>背板（提供节点网络传输）；</a:t>
            </a:r>
            <a:r>
              <a:rPr lang="en" altLang="zh-CN" dirty="0">
                <a:effectLst/>
                <a:latin typeface="Helvetica" pitchFamily="2" charset="0"/>
              </a:rPr>
              <a:t>Busbar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zh-CN" altLang="en-US" dirty="0">
                <a:effectLst/>
                <a:latin typeface="Helvetica" pitchFamily="2" charset="0"/>
              </a:rPr>
              <a:t>提供节点电力传输</a:t>
            </a:r>
          </a:p>
          <a:p>
            <a:r>
              <a:rPr lang="zh-CN" altLang="en-US" dirty="0"/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6EAEF0-4F62-156D-8B0D-41B2CDCC4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8" t="37655" r="5250" b="16933"/>
          <a:stretch/>
        </p:blipFill>
        <p:spPr>
          <a:xfrm>
            <a:off x="3468414" y="1886911"/>
            <a:ext cx="5171089" cy="460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28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板冷机柜</a:t>
            </a:r>
          </a:p>
        </p:txBody>
      </p:sp>
    </p:spTree>
    <p:extLst>
      <p:ext uri="{BB962C8B-B14F-4D97-AF65-F5344CB8AC3E}">
        <p14:creationId xmlns:p14="http://schemas.microsoft.com/office/powerpoint/2010/main" val="608937865"/>
      </p:ext>
    </p:extLst>
  </p:cSld>
  <p:clrMapOvr>
    <a:masterClrMapping/>
  </p:clrMapOvr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34278</TotalTime>
  <Words>494</Words>
  <Application>Microsoft Macintosh PowerPoint</Application>
  <PresentationFormat>自定义</PresentationFormat>
  <Paragraphs>69</Paragraphs>
  <Slides>20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</vt:lpstr>
      <vt:lpstr>Content</vt:lpstr>
      <vt:lpstr>PowerPoint 演示文稿</vt:lpstr>
      <vt:lpstr>PowerPoint 演示文稿</vt:lpstr>
      <vt:lpstr>液冷系统设计：复杂系统工程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大功率芯片+高密机柜，未来散热走向何方？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11721</cp:revision>
  <cp:lastPrinted>2023-09-08T09:14:01Z</cp:lastPrinted>
  <dcterms:created xsi:type="dcterms:W3CDTF">2020-08-28T08:44:19Z</dcterms:created>
  <dcterms:modified xsi:type="dcterms:W3CDTF">2025-06-30T16:23:39Z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